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56" r:id="rId2"/>
    <p:sldId id="259" r:id="rId3"/>
    <p:sldId id="274" r:id="rId4"/>
    <p:sldId id="261" r:id="rId5"/>
    <p:sldId id="275" r:id="rId6"/>
    <p:sldId id="262" r:id="rId7"/>
    <p:sldId id="273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951" autoAdjust="0"/>
    <p:restoredTop sz="90327" autoAdjust="0"/>
  </p:normalViewPr>
  <p:slideViewPr>
    <p:cSldViewPr snapToGrid="0">
      <p:cViewPr varScale="1">
        <p:scale>
          <a:sx n="110" d="100"/>
          <a:sy n="110" d="100"/>
        </p:scale>
        <p:origin x="27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69827A-6316-4EAB-BF39-A10777B61D41}" type="datetimeFigureOut">
              <a:rPr lang="en-GB" smtClean="0"/>
              <a:t>03/04/2019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C1E3E2-32B4-413F-9A9D-B1D0DA3358C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68166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C1E3E2-32B4-413F-9A9D-B1D0DA3358CB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97482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C1E3E2-32B4-413F-9A9D-B1D0DA3358CB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83158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C1E3E2-32B4-413F-9A9D-B1D0DA3358CB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35841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C1E3E2-32B4-413F-9A9D-B1D0DA3358CB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48625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C1E3E2-32B4-413F-9A9D-B1D0DA3358CB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03380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C1E3E2-32B4-413F-9A9D-B1D0DA3358CB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55705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422637-4E43-4543-9150-BFE1267E0473}" type="datetimeFigureOut">
              <a:rPr lang="en-GB" smtClean="0"/>
              <a:t>03/04/2019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1CBA5-DB89-4195-8AAC-9BED8EBB5C9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23134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422637-4E43-4543-9150-BFE1267E0473}" type="datetimeFigureOut">
              <a:rPr lang="en-GB" smtClean="0"/>
              <a:t>03/04/2019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1CBA5-DB89-4195-8AAC-9BED8EBB5C9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64847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422637-4E43-4543-9150-BFE1267E0473}" type="datetimeFigureOut">
              <a:rPr lang="en-GB" smtClean="0"/>
              <a:t>03/04/2019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1CBA5-DB89-4195-8AAC-9BED8EBB5C9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64398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422637-4E43-4543-9150-BFE1267E0473}" type="datetimeFigureOut">
              <a:rPr lang="en-GB" smtClean="0"/>
              <a:t>03/04/2019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1CBA5-DB89-4195-8AAC-9BED8EBB5C9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41627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422637-4E43-4543-9150-BFE1267E0473}" type="datetimeFigureOut">
              <a:rPr lang="en-GB" smtClean="0"/>
              <a:t>03/04/2019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1CBA5-DB89-4195-8AAC-9BED8EBB5C9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96502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422637-4E43-4543-9150-BFE1267E0473}" type="datetimeFigureOut">
              <a:rPr lang="en-GB" smtClean="0"/>
              <a:t>03/04/2019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1CBA5-DB89-4195-8AAC-9BED8EBB5C9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40994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422637-4E43-4543-9150-BFE1267E0473}" type="datetimeFigureOut">
              <a:rPr lang="en-GB" smtClean="0"/>
              <a:t>03/04/2019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1CBA5-DB89-4195-8AAC-9BED8EBB5C9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52973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422637-4E43-4543-9150-BFE1267E0473}" type="datetimeFigureOut">
              <a:rPr lang="en-GB" smtClean="0"/>
              <a:t>03/04/2019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1CBA5-DB89-4195-8AAC-9BED8EBB5C9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75662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422637-4E43-4543-9150-BFE1267E0473}" type="datetimeFigureOut">
              <a:rPr lang="en-GB" smtClean="0"/>
              <a:t>03/04/2019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1CBA5-DB89-4195-8AAC-9BED8EBB5C9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6047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422637-4E43-4543-9150-BFE1267E0473}" type="datetimeFigureOut">
              <a:rPr lang="en-GB" smtClean="0"/>
              <a:t>03/04/2019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1CBA5-DB89-4195-8AAC-9BED8EBB5C9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89783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422637-4E43-4543-9150-BFE1267E0473}" type="datetimeFigureOut">
              <a:rPr lang="en-GB" smtClean="0"/>
              <a:t>03/04/2019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1CBA5-DB89-4195-8AAC-9BED8EBB5C9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97976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422637-4E43-4543-9150-BFE1267E0473}" type="datetimeFigureOut">
              <a:rPr lang="en-GB" smtClean="0"/>
              <a:t>03/04/2019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11CBA5-DB89-4195-8AAC-9BED8EBB5C9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190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emf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lsdtopotools.github.io/LSDTT_documentation/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hyperlink" Target="mailto:s1675537@sms.ed.ac.uk" TargetMode="External"/><Relationship Id="rId5" Type="http://schemas.openxmlformats.org/officeDocument/2006/relationships/hyperlink" Target="mailto:clubb@uni-potsdam.de" TargetMode="External"/><Relationship Id="rId4" Type="http://schemas.openxmlformats.org/officeDocument/2006/relationships/hyperlink" Target="mailto:s.grieve@qmul.ac.uk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5372343"/>
            <a:ext cx="12192000" cy="14948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2192000" cy="15147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9414" y="55808"/>
            <a:ext cx="9229725" cy="1366982"/>
          </a:xfrm>
        </p:spPr>
        <p:txBody>
          <a:bodyPr>
            <a:noAutofit/>
          </a:bodyPr>
          <a:lstStyle/>
          <a:p>
            <a:pPr algn="l"/>
            <a:r>
              <a:rPr lang="en-GB" sz="4400" b="1" dirty="0"/>
              <a:t>LSDTopoTools: reproducible</a:t>
            </a:r>
            <a:br>
              <a:rPr lang="en-GB" sz="4400" b="1" dirty="0"/>
            </a:br>
            <a:r>
              <a:rPr lang="en-GB" sz="4400" b="1" dirty="0"/>
              <a:t>topographic analysis</a:t>
            </a:r>
            <a:endParaRPr lang="en-GB" sz="4000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9414" y="5443904"/>
            <a:ext cx="7426178" cy="1591727"/>
          </a:xfrm>
        </p:spPr>
        <p:txBody>
          <a:bodyPr>
            <a:noAutofit/>
          </a:bodyPr>
          <a:lstStyle/>
          <a:p>
            <a:pPr algn="l"/>
            <a:r>
              <a:rPr lang="en-GB" sz="3200" b="1" dirty="0"/>
              <a:t>Stuart Grieve, Fiona </a:t>
            </a:r>
            <a:r>
              <a:rPr lang="en-GB" sz="3200" b="1" dirty="0" err="1"/>
              <a:t>Clubb</a:t>
            </a:r>
            <a:r>
              <a:rPr lang="en-GB" sz="3200" b="1" dirty="0"/>
              <a:t>, Boris </a:t>
            </a:r>
            <a:r>
              <a:rPr lang="en-GB" sz="3200" b="1" dirty="0" err="1"/>
              <a:t>Gailleton</a:t>
            </a:r>
            <a:r>
              <a:rPr lang="en-GB" sz="3200" b="1" dirty="0"/>
              <a:t>, Martin Hurst, Declan </a:t>
            </a:r>
            <a:r>
              <a:rPr lang="en-GB" sz="3200" b="1" dirty="0" err="1"/>
              <a:t>Valters</a:t>
            </a:r>
            <a:r>
              <a:rPr lang="en-GB" sz="3200" b="1" dirty="0"/>
              <a:t> &amp;            Simon </a:t>
            </a:r>
            <a:r>
              <a:rPr lang="en-GB" sz="3200" b="1" dirty="0" err="1"/>
              <a:t>Mudd</a:t>
            </a:r>
            <a:endParaRPr lang="en-GB" sz="32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EE2AA1F-87DC-0E44-9238-C98E884F3F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0504" y="186938"/>
            <a:ext cx="1421667" cy="114088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C111EBA-FC06-8845-8FF5-B90F14BD52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6176" y="186938"/>
            <a:ext cx="1943100" cy="4953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7DB2195-43D8-0241-BDA3-7245BA0618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0157" y="334043"/>
            <a:ext cx="802116" cy="84667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FAE7DA5-E967-614B-ACC4-D0E65A8BF9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9206" y="5605258"/>
            <a:ext cx="1262030" cy="88213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A4CD23B-9904-1B41-A784-A46B18D4C75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1474" y="727136"/>
            <a:ext cx="1657079" cy="71062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046D9BF-FEA5-9940-9A6C-1E7B4A34C99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5592" y="5628234"/>
            <a:ext cx="2980179" cy="882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1171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1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72774" y="273682"/>
            <a:ext cx="47593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/>
              <a:t>What is our </a:t>
            </a:r>
            <a:r>
              <a:rPr lang="en-GB" sz="4000" b="1" dirty="0"/>
              <a:t>software</a:t>
            </a:r>
            <a:r>
              <a:rPr lang="en-GB" sz="3600" b="1" dirty="0"/>
              <a:t>?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72774" y="1168887"/>
            <a:ext cx="5390282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Not a GIS!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Set of topographic analysis routines, written in C++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Designed to implement latest developments in topographic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Supports numerical modelling of landscape evolution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To enable reproducible topographic analysis and the sharing of workflows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9977" y="425709"/>
            <a:ext cx="4259439" cy="5833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472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1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014648" y="0"/>
            <a:ext cx="40405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b="1" dirty="0"/>
              <a:t>Today’s workshop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45889" y="1167306"/>
            <a:ext cx="10863393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GB" sz="6000" dirty="0"/>
              <a:t>Channel network extraction</a:t>
            </a:r>
          </a:p>
          <a:p>
            <a:pPr marL="457200" indent="-457200">
              <a:buAutoNum type="arabicPeriod"/>
            </a:pPr>
            <a:endParaRPr lang="en-GB" sz="6000" dirty="0"/>
          </a:p>
          <a:p>
            <a:pPr marL="457200" indent="-457200">
              <a:buAutoNum type="arabicPeriod"/>
            </a:pPr>
            <a:r>
              <a:rPr lang="en-GB" sz="6000" dirty="0"/>
              <a:t>Generating slope and curvature</a:t>
            </a:r>
          </a:p>
          <a:p>
            <a:pPr marL="457200" indent="-457200">
              <a:buAutoNum type="arabicPeriod"/>
            </a:pPr>
            <a:endParaRPr lang="en-GB" sz="6000" dirty="0"/>
          </a:p>
          <a:p>
            <a:pPr marL="457200" indent="-457200">
              <a:buAutoNum type="arabicPeriod"/>
            </a:pPr>
            <a:r>
              <a:rPr lang="en-GB" sz="6000" dirty="0"/>
              <a:t>Channel steepness analysis</a:t>
            </a:r>
          </a:p>
        </p:txBody>
      </p:sp>
    </p:spTree>
    <p:extLst>
      <p:ext uri="{BB962C8B-B14F-4D97-AF65-F5344CB8AC3E}">
        <p14:creationId xmlns:p14="http://schemas.microsoft.com/office/powerpoint/2010/main" val="35584897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1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53917" y="87566"/>
            <a:ext cx="66225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b="1" dirty="0"/>
              <a:t>1. Channel network extraction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171889" y="1052407"/>
            <a:ext cx="11834627" cy="3502255"/>
            <a:chOff x="119248" y="1755707"/>
            <a:chExt cx="11834627" cy="3502255"/>
          </a:xfrm>
        </p:grpSpPr>
        <p:pic>
          <p:nvPicPr>
            <p:cNvPr id="4" name="Picture 2">
              <a:hlinkClick r:id="" action="ppaction://noaction"/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779" r="54383" b="12124"/>
            <a:stretch/>
          </p:blipFill>
          <p:spPr bwMode="auto">
            <a:xfrm>
              <a:off x="119248" y="1755709"/>
              <a:ext cx="3997132" cy="35020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" name="Picture 3">
              <a:hlinkClick r:id="" action="ppaction://noaction"/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16380" y="1755708"/>
              <a:ext cx="3922342" cy="35020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Picture 3">
              <a:hlinkClick r:id="" action="ppaction://noaction"/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38722" y="1755707"/>
              <a:ext cx="3915153" cy="35022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Rectangle 6"/>
            <p:cNvSpPr/>
            <p:nvPr/>
          </p:nvSpPr>
          <p:spPr>
            <a:xfrm>
              <a:off x="8153400" y="2085975"/>
              <a:ext cx="1200150" cy="5905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9454702" y="6315739"/>
            <a:ext cx="2551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Clubb </a:t>
            </a:r>
            <a:r>
              <a:rPr lang="en-GB"/>
              <a:t>et al. </a:t>
            </a:r>
            <a:r>
              <a:rPr lang="en-GB" dirty="0"/>
              <a:t>(2014) </a:t>
            </a:r>
            <a:r>
              <a:rPr lang="en-GB" i="1" dirty="0"/>
              <a:t>WRR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82828" y="4760654"/>
            <a:ext cx="777238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Several different channel extraction methods: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Area thresholds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Geometric-based methods (curvature)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Process-based methods (DrEICH algorithm)</a:t>
            </a:r>
          </a:p>
        </p:txBody>
      </p:sp>
    </p:spTree>
    <p:extLst>
      <p:ext uri="{BB962C8B-B14F-4D97-AF65-F5344CB8AC3E}">
        <p14:creationId xmlns:p14="http://schemas.microsoft.com/office/powerpoint/2010/main" val="18139192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1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53917" y="87566"/>
            <a:ext cx="74906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b="1" dirty="0"/>
              <a:t>2. Generating slope and curvature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454702" y="6315739"/>
            <a:ext cx="2551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Hurst et al. (2012) </a:t>
            </a:r>
            <a:r>
              <a:rPr lang="en-GB" i="1" dirty="0"/>
              <a:t>JGR</a:t>
            </a:r>
          </a:p>
        </p:txBody>
      </p:sp>
      <p:pic>
        <p:nvPicPr>
          <p:cNvPr id="11" name="Picture 4">
            <a:extLst>
              <a:ext uri="{FF2B5EF4-FFF2-40B4-BE49-F238E27FC236}">
                <a16:creationId xmlns:a16="http://schemas.microsoft.com/office/drawing/2014/main" id="{613F1B3B-E64A-154C-941E-F5C6282F0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5779" y="919654"/>
            <a:ext cx="8518758" cy="51112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344694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1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497451" y="249377"/>
            <a:ext cx="64799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b="1" dirty="0"/>
              <a:t>3. Channel steepness analysis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639300" y="6416873"/>
            <a:ext cx="27051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Mudd et al. (2014) </a:t>
            </a:r>
            <a:r>
              <a:rPr lang="en-GB" sz="1600" i="1" dirty="0"/>
              <a:t>JGR-ES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2" t="19722" r="48921" b="50000"/>
          <a:stretch/>
        </p:blipFill>
        <p:spPr>
          <a:xfrm>
            <a:off x="228600" y="1181100"/>
            <a:ext cx="5563124" cy="43624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53" t="49454" b="22213"/>
          <a:stretch/>
        </p:blipFill>
        <p:spPr>
          <a:xfrm>
            <a:off x="6020324" y="1181100"/>
            <a:ext cx="5966289" cy="436245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5200650" y="1628775"/>
            <a:ext cx="304800" cy="2190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10687050" y="1266825"/>
            <a:ext cx="304800" cy="285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/>
          <p:cNvSpPr txBox="1"/>
          <p:nvPr/>
        </p:nvSpPr>
        <p:spPr>
          <a:xfrm>
            <a:off x="196083" y="6366805"/>
            <a:ext cx="29490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Rio </a:t>
            </a:r>
            <a:r>
              <a:rPr lang="en-GB" sz="2000" dirty="0" err="1"/>
              <a:t>Torto</a:t>
            </a:r>
            <a:r>
              <a:rPr lang="en-GB" sz="2000" dirty="0"/>
              <a:t>, Apennines, Italy</a:t>
            </a:r>
          </a:p>
        </p:txBody>
      </p:sp>
    </p:spTree>
    <p:extLst>
      <p:ext uri="{BB962C8B-B14F-4D97-AF65-F5344CB8AC3E}">
        <p14:creationId xmlns:p14="http://schemas.microsoft.com/office/powerpoint/2010/main" val="10881445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95275" y="251943"/>
            <a:ext cx="10515600" cy="791513"/>
          </a:xfrm>
        </p:spPr>
        <p:txBody>
          <a:bodyPr/>
          <a:lstStyle/>
          <a:p>
            <a:r>
              <a:rPr lang="en-GB" b="1" dirty="0"/>
              <a:t>Want to learn more or collaborate?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EFEBFE0-39D8-2442-9290-820EC0F7ECBB}"/>
              </a:ext>
            </a:extLst>
          </p:cNvPr>
          <p:cNvSpPr txBox="1"/>
          <p:nvPr/>
        </p:nvSpPr>
        <p:spPr>
          <a:xfrm>
            <a:off x="295275" y="1295399"/>
            <a:ext cx="11339676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Check out our full documentation: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3200" dirty="0">
                <a:hlinkClick r:id="rId3"/>
              </a:rPr>
              <a:t>https://lsdtopotools.github.io/LSDTT_documentation/</a:t>
            </a:r>
            <a:endParaRPr lang="en-US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Chat with us during EGU!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Send us an email or tweet: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200" dirty="0"/>
              <a:t>Stuart </a:t>
            </a:r>
            <a:r>
              <a:rPr lang="en-US" sz="3200" dirty="0">
                <a:hlinkClick r:id="rId4"/>
              </a:rPr>
              <a:t>s.grieve@qmul.ac.uk</a:t>
            </a:r>
            <a:r>
              <a:rPr lang="en-US" sz="3200" dirty="0"/>
              <a:t> @</a:t>
            </a:r>
            <a:r>
              <a:rPr lang="en-US" sz="3200" dirty="0" err="1"/>
              <a:t>GIStuart</a:t>
            </a:r>
            <a:endParaRPr lang="en-US" sz="3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200" dirty="0"/>
              <a:t>Fiona </a:t>
            </a:r>
            <a:r>
              <a:rPr lang="en-US" sz="3200" dirty="0">
                <a:hlinkClick r:id="rId5"/>
              </a:rPr>
              <a:t>clubb@uni-potsdam.de</a:t>
            </a:r>
            <a:r>
              <a:rPr lang="en-US" sz="3200" dirty="0"/>
              <a:t> @FionaClubb25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200" dirty="0"/>
              <a:t>Boris </a:t>
            </a:r>
            <a:r>
              <a:rPr lang="en-US" sz="3200" dirty="0">
                <a:hlinkClick r:id="rId6"/>
              </a:rPr>
              <a:t>s1675537@sms.ed.ac.uk</a:t>
            </a:r>
            <a:r>
              <a:rPr lang="en-US" sz="3200" dirty="0"/>
              <a:t> @</a:t>
            </a:r>
            <a:r>
              <a:rPr lang="en-US" sz="3200" dirty="0" err="1"/>
              <a:t>boris_gailleton</a:t>
            </a:r>
            <a:endParaRPr lang="en-US" sz="3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200" dirty="0"/>
              <a:t>@</a:t>
            </a:r>
            <a:r>
              <a:rPr lang="en-US" sz="3200" dirty="0" err="1"/>
              <a:t>LSDTopoTools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2640289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2764</TotalTime>
  <Words>220</Words>
  <Application>Microsoft Macintosh PowerPoint</Application>
  <PresentationFormat>Widescreen</PresentationFormat>
  <Paragraphs>42</Paragraphs>
  <Slides>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LSDTopoTools: reproducible topographic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Want to learn more or collaborate?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Geomorphometric determination of flood-prone areas</dc:title>
  <dc:creator>Fiona Clubb</dc:creator>
  <cp:lastModifiedBy>Grieve, Stuart</cp:lastModifiedBy>
  <cp:revision>124</cp:revision>
  <dcterms:created xsi:type="dcterms:W3CDTF">2016-08-15T13:51:08Z</dcterms:created>
  <dcterms:modified xsi:type="dcterms:W3CDTF">2019-04-03T14:08:44Z</dcterms:modified>
</cp:coreProperties>
</file>